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3gp" ContentType="vide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314" r:id="rId10"/>
    <p:sldId id="313" r:id="rId11"/>
    <p:sldId id="264" r:id="rId12"/>
    <p:sldId id="265" r:id="rId13"/>
    <p:sldId id="263" r:id="rId14"/>
    <p:sldId id="266" r:id="rId15"/>
    <p:sldId id="267" r:id="rId16"/>
    <p:sldId id="284" r:id="rId17"/>
    <p:sldId id="268" r:id="rId18"/>
    <p:sldId id="269" r:id="rId19"/>
    <p:sldId id="270" r:id="rId20"/>
    <p:sldId id="271" r:id="rId21"/>
    <p:sldId id="285" r:id="rId22"/>
    <p:sldId id="287" r:id="rId23"/>
    <p:sldId id="288" r:id="rId24"/>
    <p:sldId id="289" r:id="rId25"/>
    <p:sldId id="290" r:id="rId26"/>
    <p:sldId id="291" r:id="rId27"/>
    <p:sldId id="292" r:id="rId28"/>
    <p:sldId id="281" r:id="rId29"/>
    <p:sldId id="282" r:id="rId30"/>
    <p:sldId id="303" r:id="rId31"/>
    <p:sldId id="304" r:id="rId32"/>
    <p:sldId id="305" r:id="rId33"/>
    <p:sldId id="306" r:id="rId34"/>
    <p:sldId id="307" r:id="rId35"/>
    <p:sldId id="27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8" r:id="rId44"/>
    <p:sldId id="309" r:id="rId45"/>
    <p:sldId id="310" r:id="rId46"/>
    <p:sldId id="311" r:id="rId47"/>
    <p:sldId id="300" r:id="rId48"/>
    <p:sldId id="312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4" autoAdjust="0"/>
    <p:restoredTop sz="94662" autoAdjust="0"/>
  </p:normalViewPr>
  <p:slideViewPr>
    <p:cSldViewPr>
      <p:cViewPr varScale="1">
        <p:scale>
          <a:sx n="74" d="100"/>
          <a:sy n="74" d="100"/>
        </p:scale>
        <p:origin x="-13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D01E5-B224-4F9D-A526-D4D0416D0B0E}" type="datetimeFigureOut">
              <a:rPr lang="pl-PL" smtClean="0"/>
              <a:t>2015-10-09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B075A-6BDE-4D23-840B-8618BE52B645}" type="slidenum">
              <a:rPr lang="pl-PL" smtClean="0"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3gp"/><Relationship Id="rId1" Type="http://schemas.microsoft.com/office/2007/relationships/media" Target="../media/media3.3g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7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153"/>
            <a:ext cx="9144000" cy="688215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971600" y="1268760"/>
            <a:ext cx="74888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Od Solidarności </a:t>
            </a:r>
            <a:br>
              <a:rPr lang="pl-PL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pl-PL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55576" y="3789040"/>
            <a:ext cx="77668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pl-PL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Samorządności</a:t>
            </a:r>
            <a:endParaRPr lang="pl-PL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videoplayback (2)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8754"/>
            <a:ext cx="9144000" cy="70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4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324528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Według władz Solidarność</a:t>
            </a:r>
            <a:b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już nie potrzebna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08520" y="4509120"/>
            <a:ext cx="9252520" cy="1752600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Stan wojenny zniesiono formalnie 22 lipca 1983 r. Solidarność przetrwała 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w </a:t>
            </a:r>
            <a:r>
              <a:rPr lang="pl-PL" sz="2200" dirty="0" smtClean="0">
                <a:solidFill>
                  <a:schemeClr val="bg1"/>
                </a:solidFill>
              </a:rPr>
              <a:t>podziemiu, lecz nadal prowadzono przeciwko niej działania. Pozycję Lecha Wałęsy wzmocniło otrzymanie w 1983 r. </a:t>
            </a:r>
            <a:r>
              <a:rPr lang="pl-PL" sz="2200" dirty="0">
                <a:solidFill>
                  <a:schemeClr val="bg1"/>
                </a:solidFill>
              </a:rPr>
              <a:t>Pokojowej Nagrody </a:t>
            </a:r>
            <a:r>
              <a:rPr lang="pl-PL" sz="2200" dirty="0" smtClean="0">
                <a:solidFill>
                  <a:schemeClr val="bg1"/>
                </a:solidFill>
              </a:rPr>
              <a:t>Nobla. Jako przeciwwagę dla opozycji utworzono w 1984 r. zależne od władz Ogólnopolskie Porozumienie Związków Zawodowych (OPZZ). W okresie osłabienia działalności opozycji szczególne znaczenie dla Polaków miały wizyty papieża Jana Pawła II. 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19135"/>
            <a:ext cx="2952328" cy="25739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64" y="1738762"/>
            <a:ext cx="3775460" cy="25543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Jacek Kaczmarski - Modliwta o wschodzie słońca ( podkład 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9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947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,,Nie daj się zwyciężać złu, a zło dobrem zwyciężaj” ~ Jan Paweł II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653136"/>
            <a:ext cx="9144000" cy="175260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Podczas wydarzeń 1980 r. ksiądz Jerzy Popiełuszko aktywnie włączył </a:t>
            </a:r>
            <a:r>
              <a:rPr lang="pl-PL" dirty="0" smtClean="0">
                <a:solidFill>
                  <a:schemeClr val="bg1"/>
                </a:solidFill>
              </a:rPr>
              <a:t>się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w działalność Solidarności. W kraju zyskał autorytet i szerokie poparcie społeczne. 19 października 1984 r. podczas powrotu z Bydgoszczy Popiełuszko został porwany przez funkcjonariuszy SB i zamordowany. Jego zmasakrowane ciało wydobyto z Wisły we Włocławku. Wydarzenie to wywołało ogromny wstrząs w społeczeństwie.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600400" cy="26026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18" y="1700808"/>
            <a:ext cx="4279752" cy="26026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03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971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 Polską jednak coraz gorzej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34192" y="4293096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Lata 80. zalicza się do najgorszych dekad w historii Polski. Większość produktów objęto reglamentacją kartkową. Powszechny marazm i brak perspektyw przyczyniły się do masowej emigracji ludności. Gen. Jaruzelski nie potrafił przeprowadzić reform ekonomicznych. W rezultacie doszło do kolejnego załamania produkcji rolnej.  Kiedy nowym premierem został Zbigniew Messner, zorganizowano referendum, ostatecznie uznane za nierozstrzygnięte.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56792"/>
            <a:ext cx="3810000" cy="2381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54" y="1556792"/>
            <a:ext cx="3456384" cy="23880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Jacek Kaczmarski - Modliwta o wschodzie słońca ( podkład 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1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Nie ma lepszych i gorszych, wszyscy jesteśmy równi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5516" y="4149080"/>
            <a:ext cx="8712968" cy="1752600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Obrady Okrągłego Stołu rozpoczęły się 6 lutego 1989 r. w Pałacu Namiestnikowskim (obecnie: Pałac Prezydencki) w Warszawie. Uczestniczyli w nich reprezentanci władzy pod kierownictwem gen. Czesława Kiszczaka oraz przedstawiciele Solidarności z Lechem Wałęsą na czele. W roli ekspertów zasiedli przedstawiciele Kościoła </a:t>
            </a:r>
            <a:r>
              <a:rPr lang="pl-PL" sz="2200" dirty="0" smtClean="0">
                <a:solidFill>
                  <a:schemeClr val="bg1"/>
                </a:solidFill>
              </a:rPr>
              <a:t>rzymskokatolickiego</a:t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smtClean="0">
                <a:solidFill>
                  <a:schemeClr val="bg1"/>
                </a:solidFill>
              </a:rPr>
              <a:t>i ewangelickiego. W wyniku dwumiesięcznych negocjacji 5 kwietnia 1989 r. zawarto porozumienie. 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8" y="1628800"/>
            <a:ext cx="3463605" cy="23336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81" y="1628800"/>
            <a:ext cx="3571106" cy="23788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139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" y="6788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808" y="14630"/>
            <a:ext cx="9129192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Wolni, a jednak nie do końca</a:t>
            </a:r>
            <a:endParaRPr lang="pl-PL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639" y="4725144"/>
            <a:ext cx="9121116" cy="1752600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Zgodzono się przywrócić urząd prezydenta państwa i przeprowadzić częściowo wolne wybory do sejmu i całkowicie wolne do nowo utworzonego senatu. Solidarność zdobyła wszystkie miejsca w podlegającej wyborowi 35% części sejmu, a w senacie zaś obsadziła 99 na 100 możliwych miejsc. 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97" y="1409905"/>
            <a:ext cx="6341422" cy="30963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4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" y="6788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08" y="4869160"/>
            <a:ext cx="9144000" cy="1752600"/>
          </a:xfrm>
        </p:spPr>
        <p:txBody>
          <a:bodyPr>
            <a:normAutofit/>
          </a:bodyPr>
          <a:lstStyle/>
          <a:p>
            <a:r>
              <a:rPr lang="pl-PL" sz="2200" dirty="0">
                <a:solidFill>
                  <a:schemeClr val="bg1"/>
                </a:solidFill>
              </a:rPr>
              <a:t>19 lipca gen. Jaruzelski został wybrany przez Zgromadzenie Narodowe na urząd prezydenta. Dzięki Lechowi Wałęsie nowym premierem zamiast gen. Czesława Kiszczaka został dotychczasowy redaktor ,,Tygodnika Solidarność” Tadeusz Mazowiecki.</a:t>
            </a:r>
          </a:p>
          <a:p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17" y="393682"/>
            <a:ext cx="6556847" cy="440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07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365104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12 września 1989 r. Tadeusz Mazowiecki wygłosił pierwsze przemówienie w roli premiera. Podczas expose’ zasłabł, a po powrocie na mównicę zażartował, 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że </a:t>
            </a:r>
            <a:r>
              <a:rPr lang="pl-PL" sz="2200" dirty="0" smtClean="0">
                <a:solidFill>
                  <a:schemeClr val="bg1"/>
                </a:solidFill>
              </a:rPr>
              <a:t>jego zdrowie znalazło się w takim stanie jak polska gospodarka. Porównanie to okazało się bardzo słuszne. Polska była bowiem w tym czasie niezdolna 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do </a:t>
            </a:r>
            <a:r>
              <a:rPr lang="pl-PL" sz="2200" dirty="0" smtClean="0">
                <a:solidFill>
                  <a:schemeClr val="bg1"/>
                </a:solidFill>
              </a:rPr>
              <a:t>spłacenia zadłużenia zagranicznego, a jej obywatele udawali się na emigrację – w 1989 r. tylko do RNF wyjechało 100 tys. osób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795"/>
            <a:ext cx="3690592" cy="381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3795"/>
            <a:ext cx="2548386" cy="381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524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725144"/>
            <a:ext cx="9144000" cy="175260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Nowy rząd Tadeusza Mazowieckiego miał charakter koalicyjny, a resorty siłowe nadal były podporządkowane przedstawicielom dawnej władzy – gen. Czesław Kiszczak kierował MSW, natomiast MON podlegało gen. Florianowi Siwickiemu. Doprowadziło to do zatajenia wielu zbrodni systemu komunistycznego poprzez celowe zniszczenie akt tych spraw.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332656"/>
            <a:ext cx="6264696" cy="41785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193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301" y="4869160"/>
            <a:ext cx="9144000" cy="1752600"/>
          </a:xfrm>
        </p:spPr>
        <p:txBody>
          <a:bodyPr>
            <a:norm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Strona solidarnościowa objęła w rządzie odpowiedzialność za znaczną część gospodarki oraz dyplomację. Ministrem finansów został </a:t>
            </a:r>
            <a:r>
              <a:rPr lang="pl-PL" sz="2200" dirty="0" smtClean="0">
                <a:solidFill>
                  <a:schemeClr val="bg1"/>
                </a:solidFill>
              </a:rPr>
              <a:t>ekonomista</a:t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smtClean="0">
                <a:solidFill>
                  <a:schemeClr val="bg1"/>
                </a:solidFill>
              </a:rPr>
              <a:t>i pracownik naukowy Leszek Balcerowicz, a na czele MSZ stanął prof. Krzysztof Skubiszewski. 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5555398" cy="41554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9387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videoplayback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8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Dzięki rządom Tadeusza Mazowieckiego: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tx1"/>
                </a:solidFill>
              </a:rPr>
              <a:t>Przyjęto nazwę państwa Rzeczpospolita.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0" y="2348880"/>
            <a:ext cx="4983309" cy="42484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Jacek Kaczmarski - Modliwta o wschodzie słońca ( podkład 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Dzięki rządom Tadeusza Mazowieckiego: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Biały orzeł w państwowym herbie odzyskał </a:t>
            </a:r>
            <a:r>
              <a:rPr lang="pl-PL" b="1" dirty="0" smtClean="0">
                <a:solidFill>
                  <a:schemeClr val="tx1"/>
                </a:solidFill>
              </a:rPr>
              <a:t>koronę.</a:t>
            </a:r>
            <a:endParaRPr lang="pl-PL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pl-PL" b="1" dirty="0" smtClean="0">
              <a:solidFill>
                <a:schemeClr val="tx1"/>
              </a:solidFill>
            </a:endParaRPr>
          </a:p>
        </p:txBody>
      </p:sp>
      <p:pic>
        <p:nvPicPr>
          <p:cNvPr id="5" name="Jacek Kaczmarski - Modliwta o wschodzie słońca ( podkład 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26302"/>
            <a:ext cx="4989374" cy="34563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37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Dzięki rządom Tadeusza Mazowieckiego: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Zlikwidowano </a:t>
            </a:r>
            <a:r>
              <a:rPr lang="pl-PL" b="1" dirty="0" smtClean="0">
                <a:solidFill>
                  <a:schemeClr val="tx1"/>
                </a:solidFill>
              </a:rPr>
              <a:t>cenzurę. 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26320"/>
            <a:ext cx="3221310" cy="23945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2709"/>
            <a:ext cx="4153695" cy="41490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80" y="3933056"/>
            <a:ext cx="3188926" cy="22322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451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Dzięki rządom Tadeusza Mazowieckiego: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Służbę Bezpieczeństwa przekształcono w Urząd Ochrony Państwa (UOP).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pl-PL" b="1" dirty="0" smtClean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20984"/>
            <a:ext cx="3276372" cy="27603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48680"/>
            <a:ext cx="2520280" cy="252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2" y="3620983"/>
            <a:ext cx="4140518" cy="27603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091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Dzięki rządom Tadeusza Mazowieckiego: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Poddano weryfikacji funkcjonowanie </a:t>
            </a:r>
            <a:r>
              <a:rPr lang="pl-PL" b="1" dirty="0" smtClean="0">
                <a:solidFill>
                  <a:schemeClr val="tx1"/>
                </a:solidFill>
              </a:rPr>
              <a:t>UOP.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770744"/>
            <a:ext cx="4235176" cy="23865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95161"/>
            <a:ext cx="3456384" cy="34650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980728"/>
            <a:ext cx="4235175" cy="22540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8106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Dzięki rządom Tadeusza Mazowieckiego: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Milicja powróciła do dawnej nazwy ,,policja</a:t>
            </a:r>
            <a:r>
              <a:rPr lang="pl-PL" b="1" dirty="0" smtClean="0">
                <a:solidFill>
                  <a:schemeClr val="tx1"/>
                </a:solidFill>
              </a:rPr>
              <a:t>”.</a:t>
            </a:r>
            <a:endParaRPr lang="pl-PL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5" y="2889504"/>
            <a:ext cx="3644985" cy="539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5" y="3789040"/>
            <a:ext cx="3644985" cy="24291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61048"/>
            <a:ext cx="3816424" cy="23667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07" y="1119682"/>
            <a:ext cx="3083465" cy="23093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155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Dzięki rządom Tadeusza Mazowieckiego: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Rozwiązano ORMO i </a:t>
            </a:r>
            <a:r>
              <a:rPr lang="pl-PL" b="1" dirty="0" smtClean="0">
                <a:solidFill>
                  <a:schemeClr val="tx1"/>
                </a:solidFill>
              </a:rPr>
              <a:t>ZOMO.</a:t>
            </a:r>
            <a:endParaRPr lang="pl-PL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2422935"/>
            <a:ext cx="3056745" cy="5238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3367880"/>
            <a:ext cx="3056745" cy="30567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17943"/>
            <a:ext cx="4248472" cy="39066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58" y="293336"/>
            <a:ext cx="1528373" cy="16856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560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Dzięki rządom Tadeusza Mazowieckiego: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>
                <a:solidFill>
                  <a:schemeClr val="tx1"/>
                </a:solidFill>
              </a:rPr>
              <a:t>Przywrócono historyczne </a:t>
            </a:r>
            <a:r>
              <a:rPr lang="pl-PL" b="1" dirty="0" smtClean="0">
                <a:solidFill>
                  <a:schemeClr val="tx1"/>
                </a:solidFill>
              </a:rPr>
              <a:t>święta: 3 maja i 15 sierpnia oraz zniesiono komunistyczne.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2716"/>
            <a:ext cx="3855031" cy="27370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09" y="719954"/>
            <a:ext cx="2552868" cy="17327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35" y="3422716"/>
            <a:ext cx="4078086" cy="27433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661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32234" y="3175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Jeden człowiek, a tyle zdziałał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08520" y="4437112"/>
            <a:ext cx="9252520" cy="1752600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Leszek Balcerowicz objął funkcję ministra finansów z gotowym programem radykalnych  reform.  Jednym z pierwszych reform było ustalenie radykalnego kursu złotówki na poziomie  9500 zł za 1 dolara amerykańskiego.  Aby przeciwdziałać podwyżkom pensji i skłonić przedsiębiorstwa do prywatyzacji, </a:t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w państwowych zakładach wprowadzono podatek od ponadnormatywnych wynagrodzeń. W 1990 r. inflacja spadła do 249%, a rok później osiągnęła poziom 60%. 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7428"/>
            <a:ext cx="4028117" cy="25922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35420"/>
            <a:ext cx="3971552" cy="26042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3837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54260" y="0"/>
            <a:ext cx="925252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Solidarność nadal rządzi </a:t>
            </a:r>
            <a:b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wprowadza zmiany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8033" y="4653136"/>
            <a:ext cx="9144000" cy="175260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Pierwsze wybory parlamentarne odbyły się w listopadzie 1991 r.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 smtClean="0">
                <a:solidFill>
                  <a:schemeClr val="bg1"/>
                </a:solidFill>
              </a:rPr>
              <a:t>1997 r. ponownie wygrały ugrupowania solidarnościowe – Akcja Wyborcza ,,Solidarność” (AWS) oraz Unia Wolności (UW) – które przeprowadziły w Polce reformy: administracyjną (powstało 16 województw zamiast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dotychczasowych </a:t>
            </a:r>
            <a:r>
              <a:rPr lang="pl-PL" dirty="0" smtClean="0">
                <a:solidFill>
                  <a:schemeClr val="bg1"/>
                </a:solidFill>
              </a:rPr>
              <a:t>49), emerytalną, zdrowotną i szkolnictwa.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4" y="1725682"/>
            <a:ext cx="4237113" cy="2376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0177"/>
            <a:ext cx="3308940" cy="23317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Jacek Kaczmarski - Modliwta o wschodzie słońca ( podkład 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645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9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Napięcie w społeczeństwie to nie wszystko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725144"/>
            <a:ext cx="9144000" cy="1752600"/>
          </a:xfrm>
        </p:spPr>
        <p:txBody>
          <a:bodyPr>
            <a:normAutofit fontScale="62500" lnSpcReduction="2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Pod koniec lat 70. sytuacja gospodarcza PRL stale się pogarszała. </a:t>
            </a:r>
            <a:r>
              <a:rPr lang="pl-PL" smtClean="0">
                <a:solidFill>
                  <a:schemeClr val="bg1"/>
                </a:solidFill>
              </a:rPr>
              <a:t>Wiosną </a:t>
            </a:r>
            <a:r>
              <a:rPr lang="pl-PL" smtClean="0">
                <a:solidFill>
                  <a:schemeClr val="bg1"/>
                </a:solidFill>
              </a:rPr>
              <a:t/>
            </a:r>
            <a:br>
              <a:rPr lang="pl-PL" smtClean="0">
                <a:solidFill>
                  <a:schemeClr val="bg1"/>
                </a:solidFill>
              </a:rPr>
            </a:br>
            <a:r>
              <a:rPr lang="pl-PL" smtClean="0">
                <a:solidFill>
                  <a:schemeClr val="bg1"/>
                </a:solidFill>
              </a:rPr>
              <a:t>1980 </a:t>
            </a:r>
            <a:r>
              <a:rPr lang="pl-PL" dirty="0" smtClean="0">
                <a:solidFill>
                  <a:schemeClr val="bg1"/>
                </a:solidFill>
              </a:rPr>
              <a:t>r. zapanował kryzys. Zła sytuacja ekonomiczna powodowała dalsze zubożenie społeczeństwa, a w sklepach zaczęło brakować podstawowych towarów. Ostrożnie wprowadzano podwyżki cen, ponieważ obawiano się powszechnych wystąpień społecznych. Nie powstrzymało to jednak wzrostu napięcia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 smtClean="0">
                <a:solidFill>
                  <a:schemeClr val="bg1"/>
                </a:solidFill>
              </a:rPr>
              <a:t>społeczeństwie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5" name="Jacek Kaczmarski - Modliwta o wschodzie słońca ( podkład 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1391"/>
            <a:ext cx="3390550" cy="25556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56706"/>
            <a:ext cx="3830336" cy="25349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713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Przemiany demokratyczne </a:t>
            </a:r>
            <a:b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 państwie doprowadziły do: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tx1"/>
                </a:solidFill>
              </a:rPr>
              <a:t>Wycofania się z kraju wojsk radzieckich, które stacjonowały w Polsce nieprzerwanie od 1945 r.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21764"/>
            <a:ext cx="4394425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176464" cy="28060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582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</a:rPr>
              <a:t>Przemiany demokratyczne </a:t>
            </a:r>
            <a:br>
              <a:rPr lang="pl-PL" b="1" spc="50" dirty="0" smtClean="0">
                <a:ln w="11430"/>
              </a:rPr>
            </a:br>
            <a:r>
              <a:rPr lang="pl-PL" b="1" spc="50" dirty="0" smtClean="0">
                <a:ln w="11430"/>
              </a:rPr>
              <a:t>w państwie doprowadziły do:</a:t>
            </a:r>
            <a:endParaRPr lang="pl-PL" b="1" spc="50" dirty="0">
              <a:ln w="1143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tx1"/>
                </a:solidFill>
              </a:rPr>
              <a:t>Rozpoczęcia aktywnej współpracy ze Stanami Zjednoczonymi.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924944"/>
            <a:ext cx="4856655" cy="3240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76872"/>
            <a:ext cx="3168352" cy="20885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86" y="4797152"/>
            <a:ext cx="3165286" cy="17751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2366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</a:rPr>
              <a:t>Przemiany demokratyczne </a:t>
            </a:r>
            <a:br>
              <a:rPr lang="pl-PL" b="1" spc="50" dirty="0" smtClean="0">
                <a:ln w="11430"/>
              </a:rPr>
            </a:br>
            <a:r>
              <a:rPr lang="pl-PL" b="1" spc="50" dirty="0" smtClean="0">
                <a:ln w="11430"/>
              </a:rPr>
              <a:t>w państwie doprowadziły do:</a:t>
            </a:r>
            <a:endParaRPr lang="pl-PL" b="1" spc="50" dirty="0">
              <a:ln w="1143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tx1"/>
                </a:solidFill>
              </a:rPr>
              <a:t>Powstania Trójkąta Weimarskiego, czyli współpracy Polski z Niemcami i Francją.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7" y="3140968"/>
            <a:ext cx="4572000" cy="3390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8680"/>
            <a:ext cx="4444444" cy="408888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90754"/>
            <a:ext cx="3057525" cy="24098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6182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</a:rPr>
              <a:t>Przemiany demokratyczne </a:t>
            </a:r>
            <a:br>
              <a:rPr lang="pl-PL" b="1" spc="50" dirty="0" smtClean="0">
                <a:ln w="11430"/>
              </a:rPr>
            </a:br>
            <a:r>
              <a:rPr lang="pl-PL" b="1" spc="50" dirty="0" smtClean="0">
                <a:ln w="11430"/>
              </a:rPr>
              <a:t>w państwie doprowadziły do:</a:t>
            </a:r>
            <a:endParaRPr lang="pl-PL" b="1" spc="50" dirty="0">
              <a:ln w="1143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tx1"/>
                </a:solidFill>
              </a:rPr>
              <a:t>Przyjęcia Polski 12 marca 1999 r. do Organizacji Paktu Północnoatlantyckiego.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149528"/>
            <a:ext cx="4972287" cy="33038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46141"/>
            <a:ext cx="2952328" cy="18882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65" y="2241030"/>
            <a:ext cx="2987899" cy="19866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3766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</a:rPr>
              <a:t>Przemiany demokratyczne </a:t>
            </a:r>
            <a:br>
              <a:rPr lang="pl-PL" b="1" spc="50" dirty="0" smtClean="0">
                <a:ln w="11430"/>
              </a:rPr>
            </a:br>
            <a:r>
              <a:rPr lang="pl-PL" b="1" spc="50" dirty="0" smtClean="0">
                <a:ln w="11430"/>
              </a:rPr>
              <a:t>w państwie doprowadziły do:</a:t>
            </a:r>
            <a:endParaRPr lang="pl-PL" b="1" spc="50" dirty="0">
              <a:ln w="1143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tx1"/>
                </a:solidFill>
              </a:rPr>
              <a:t>Przyjęcia Polski 1 maja 2004 r. do Unii Europejskiej.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5234880" cy="34899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132856"/>
            <a:ext cx="2805246" cy="19161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06" y="4438650"/>
            <a:ext cx="2857500" cy="20193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99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</a:rPr>
              <a:t>Co to jest samorządność?</a:t>
            </a:r>
            <a:endParaRPr lang="pl-PL" b="1" spc="50" dirty="0">
              <a:ln w="1143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149080"/>
            <a:ext cx="9144000" cy="2063080"/>
          </a:xfrm>
        </p:spPr>
        <p:txBody>
          <a:bodyPr>
            <a:normAutofit fontScale="92500" lnSpcReduction="20000"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 </a:t>
            </a:r>
            <a:r>
              <a:rPr lang="pl-PL" sz="2400" b="1" dirty="0">
                <a:solidFill>
                  <a:schemeClr val="bg1"/>
                </a:solidFill>
              </a:rPr>
              <a:t>Samorządność</a:t>
            </a:r>
            <a:r>
              <a:rPr lang="pl-PL" sz="2400" dirty="0">
                <a:solidFill>
                  <a:schemeClr val="bg1"/>
                </a:solidFill>
              </a:rPr>
              <a:t> – jest to zasada, według której kształtują się reguły współżycia jednostek w grupie </a:t>
            </a:r>
            <a:r>
              <a:rPr lang="pl-PL" sz="2400" dirty="0" smtClean="0">
                <a:solidFill>
                  <a:schemeClr val="bg1"/>
                </a:solidFill>
              </a:rPr>
              <a:t>polegające </a:t>
            </a:r>
            <a:r>
              <a:rPr lang="pl-PL" sz="2400" dirty="0">
                <a:solidFill>
                  <a:schemeClr val="bg1"/>
                </a:solidFill>
              </a:rPr>
              <a:t>na posiadaniu i wykorzystaniu uprawnień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do </a:t>
            </a:r>
            <a:r>
              <a:rPr lang="pl-PL" sz="2400" dirty="0">
                <a:solidFill>
                  <a:schemeClr val="bg1"/>
                </a:solidFill>
              </a:rPr>
              <a:t>podejmowania decyzji wewnątrz </a:t>
            </a:r>
            <a:r>
              <a:rPr lang="pl-PL" sz="2400" dirty="0" smtClean="0">
                <a:solidFill>
                  <a:schemeClr val="bg1"/>
                </a:solidFill>
              </a:rPr>
              <a:t>grupowych, </a:t>
            </a:r>
            <a:r>
              <a:rPr lang="pl-PL" sz="2400" dirty="0">
                <a:solidFill>
                  <a:schemeClr val="bg1"/>
                </a:solidFill>
              </a:rPr>
              <a:t>nie skrępowanych możliwościami organizowania się, solidarnego występowania w obronie interesów grupowych i względnie autonomicznego działania w obrębie oddolnie stworzonych organów samorządowych bądź nieformalnych wspólnot rówieśniczych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0557"/>
            <a:ext cx="3963954" cy="26273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39" y="1280557"/>
            <a:ext cx="4231461" cy="26273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0"/>
            <a:ext cx="8964487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l-PL" b="1" spc="50" dirty="0" smtClean="0">
                <a:ln w="11430"/>
              </a:rPr>
              <a:t>Naszą gminą zarządzają:</a:t>
            </a:r>
            <a:endParaRPr lang="pl-PL" b="1" spc="50" dirty="0">
              <a:ln w="1143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</a:rPr>
              <a:t>Wójt Gminy 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</a:rPr>
              <a:t>Rada Gminy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</a:rPr>
              <a:t>Urząd Gminy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</a:rPr>
              <a:t>Gminne Jednostki Organizacyjne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pl-PL" b="1" dirty="0" smtClean="0">
                <a:solidFill>
                  <a:schemeClr val="tx1"/>
                </a:solidFill>
              </a:rPr>
              <a:t>Sołectwa i Sołtysi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04" y="1268760"/>
            <a:ext cx="3379688" cy="25347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4386064" cy="29276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04" y="4185202"/>
            <a:ext cx="3379688" cy="22549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055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5037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Wójt Gminy- Piotr Leśnowolski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221088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Piotr </a:t>
            </a:r>
            <a:r>
              <a:rPr lang="pl-PL" sz="2200" dirty="0">
                <a:solidFill>
                  <a:schemeClr val="bg1"/>
                </a:solidFill>
              </a:rPr>
              <a:t>Leśnowolski jest mieszkańcem Jedlni-Letnisko. Ma 52 lata,  legitymuje się wykształceniem wyższym ekonomicznym, ukończył Wydział Ekonomiczny Politechniki Radomskiej. Był dyrektorem oddziału Banku Spółdzielczego Rzemiosła w </a:t>
            </a:r>
            <a:r>
              <a:rPr lang="pl-PL" sz="2200" dirty="0" smtClean="0">
                <a:solidFill>
                  <a:schemeClr val="bg1"/>
                </a:solidFill>
              </a:rPr>
              <a:t>Radomiu. </a:t>
            </a:r>
            <a:r>
              <a:rPr lang="pl-PL" sz="2200" dirty="0">
                <a:solidFill>
                  <a:schemeClr val="bg1"/>
                </a:solidFill>
              </a:rPr>
              <a:t>Od września 2011 r. członek Powiatowej Rady Zatrudnienia</a:t>
            </a:r>
            <a:r>
              <a:rPr lang="pl-PL" sz="2200" dirty="0" smtClean="0">
                <a:solidFill>
                  <a:schemeClr val="bg1"/>
                </a:solidFill>
              </a:rPr>
              <a:t>.</a:t>
            </a:r>
            <a:r>
              <a:rPr lang="pl-PL" sz="2200" dirty="0">
                <a:solidFill>
                  <a:schemeClr val="bg1"/>
                </a:solidFill>
              </a:rPr>
              <a:t> Zaprzysiężony został na uroczystej sesji Rady Gminy w dniu 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2 </a:t>
            </a:r>
            <a:r>
              <a:rPr lang="pl-PL" sz="2200" dirty="0">
                <a:solidFill>
                  <a:schemeClr val="bg1"/>
                </a:solidFill>
              </a:rPr>
              <a:t>września 2011 roku.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0" y="1340769"/>
            <a:ext cx="3985704" cy="26465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0768"/>
            <a:ext cx="2066925" cy="27051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2085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</a:rPr>
              <a:t>Rada Gminy</a:t>
            </a:r>
            <a:endParaRPr lang="pl-PL" b="1" spc="50" dirty="0">
              <a:ln w="1143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2855168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W skład Rady Gminy wchodzi 15 radnych. Przewodniczącą tego organu jest 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dr </a:t>
            </a:r>
            <a:r>
              <a:rPr lang="pl-PL" sz="2200" dirty="0" smtClean="0">
                <a:solidFill>
                  <a:schemeClr val="bg1"/>
                </a:solidFill>
              </a:rPr>
              <a:t>Bożena Grad, natomiast wiceprzewodniczącą- Katarzyna Baran. Do głównych zadań Rady Gminy należą: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</a:rPr>
              <a:t>uchwalanie statutu gminy,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</a:rPr>
              <a:t>ustalanie wynagrodzenia wójta, stanowienie o kierunkach jego działania oraz przyjmowanie sprawozdań z jego działalności,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</a:rPr>
              <a:t>powoływanie i odwoływanie skarbnika gminy, który jest głównym księgowym budżetu – na wniosek wójta,</a:t>
            </a:r>
          </a:p>
          <a:p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2" y="1234083"/>
            <a:ext cx="2881606" cy="21612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24992"/>
            <a:ext cx="4777133" cy="22040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783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8563" y="-17916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Urząd gminy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08520" y="1556792"/>
            <a:ext cx="9144000" cy="2639144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tx1"/>
                </a:solidFill>
              </a:rPr>
              <a:t>W skład Urzędu Gminy wchodzą: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 smtClean="0">
                <a:solidFill>
                  <a:schemeClr val="tx1"/>
                </a:solidFill>
              </a:rPr>
              <a:t>Wójt Gminy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 smtClean="0">
                <a:solidFill>
                  <a:schemeClr val="tx1"/>
                </a:solidFill>
              </a:rPr>
              <a:t>Jednostki organizacyjne i stanowiska podległe bezpośrednio wójtowi, czyli skarbnik gminy (Marcin Narożnik) i jego zastępca (Beata Maciąg), sekretarz gminy (Wojciech Ćwierz)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 smtClean="0">
                <a:solidFill>
                  <a:schemeClr val="bg1"/>
                </a:solidFill>
              </a:rPr>
              <a:t>Referat Edukacji, Kultury i Sportu (kierownik: Emilia Romanowska), Referat Finansowy Referat Organizacji i Nadzoru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b="1" dirty="0" smtClean="0">
                <a:solidFill>
                  <a:schemeClr val="bg1"/>
                </a:solidFill>
              </a:rPr>
              <a:t>Referat Gospodarki </a:t>
            </a:r>
            <a:r>
              <a:rPr lang="pl-PL" sz="2200" b="1" dirty="0">
                <a:solidFill>
                  <a:schemeClr val="bg1"/>
                </a:solidFill>
              </a:rPr>
              <a:t>Komunalnej, </a:t>
            </a:r>
            <a:r>
              <a:rPr lang="pl-PL" sz="2200" b="1" dirty="0" smtClean="0">
                <a:solidFill>
                  <a:schemeClr val="bg1"/>
                </a:solidFill>
              </a:rPr>
              <a:t>Rolnictwa i</a:t>
            </a:r>
            <a:r>
              <a:rPr lang="pl-PL" sz="2200" b="1" dirty="0">
                <a:solidFill>
                  <a:schemeClr val="bg1"/>
                </a:solidFill>
              </a:rPr>
              <a:t> Ochrony </a:t>
            </a:r>
            <a:r>
              <a:rPr lang="pl-PL" sz="2200" b="1" dirty="0" smtClean="0">
                <a:solidFill>
                  <a:schemeClr val="bg1"/>
                </a:solidFill>
              </a:rPr>
              <a:t>Środowiska</a:t>
            </a:r>
            <a:r>
              <a:rPr lang="pl-PL" sz="2200" b="1" dirty="0">
                <a:solidFill>
                  <a:schemeClr val="bg1"/>
                </a:solidFill>
              </a:rPr>
              <a:t> </a:t>
            </a:r>
            <a:r>
              <a:rPr lang="pl-PL" sz="2200" b="1" dirty="0" smtClean="0">
                <a:solidFill>
                  <a:schemeClr val="bg1"/>
                </a:solidFill>
              </a:rPr>
              <a:t>(Kierownik:</a:t>
            </a:r>
            <a:r>
              <a:rPr lang="pl-PL" sz="2200" b="1" dirty="0">
                <a:solidFill>
                  <a:schemeClr val="bg1"/>
                </a:solidFill>
              </a:rPr>
              <a:t> </a:t>
            </a:r>
            <a:r>
              <a:rPr lang="pl-PL" sz="2200" dirty="0" smtClean="0">
                <a:solidFill>
                  <a:schemeClr val="bg1"/>
                </a:solidFill>
              </a:rPr>
              <a:t>Aneta Mosione) </a:t>
            </a:r>
            <a:endParaRPr lang="pl-PL" sz="22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 smtClean="0">
                <a:solidFill>
                  <a:schemeClr val="bg1"/>
                </a:solidFill>
              </a:rPr>
              <a:t>Referat  Inwestycji , Gospodarki Przestrzennej i środków Unijnych (kierownik: Mariusz Ruszkowski)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 smtClean="0">
                <a:solidFill>
                  <a:schemeClr val="bg1"/>
                </a:solidFill>
              </a:rPr>
              <a:t>Urząd Stanu Cywilnego (kierownik: Piotr Leśnowolski, zastępca: Jolanta Kupidura)</a:t>
            </a:r>
          </a:p>
        </p:txBody>
      </p:sp>
      <p:pic>
        <p:nvPicPr>
          <p:cNvPr id="5" name="Jacek Kaczmarski - Modliwta o wschodzie słońca ( podkład 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1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25473" y="30113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Nowa</a:t>
            </a:r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nadzieja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9144000" cy="175260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Latem 1980 r. zaczęły wybuchać strajki na Lubelszczyźnie. W połowie sierpnia zastrajkowały zakłady pracy w Szczecinie i Trójmieście.  W Stoczni Gdańskiej doszło do wystąpień pracowników po zwolnieniu suwnicowej Anny Walentynowicz. Protest rozprzestrzeniał się błyskawicznie, a na jego czele stanął elektryk Lech Wałęsa. Stoczniowcy ogłosili wówczas 21 postulatów.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1835404"/>
            <a:ext cx="3849829" cy="25601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55" y="1835404"/>
            <a:ext cx="3911509" cy="25601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9375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5078" y="20721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Gminne Ośrodki Organizacyjne, czyli:</a:t>
            </a:r>
            <a:endParaRPr lang="pl-PL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869160"/>
            <a:ext cx="91440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dirty="0" smtClean="0">
                <a:solidFill>
                  <a:schemeClr val="bg1"/>
                </a:solidFill>
              </a:rPr>
              <a:t>Szkoły</a:t>
            </a: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Przedszkola</a:t>
            </a: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Gminna </a:t>
            </a:r>
            <a:r>
              <a:rPr lang="pl-PL" dirty="0">
                <a:solidFill>
                  <a:schemeClr val="bg1"/>
                </a:solidFill>
              </a:rPr>
              <a:t>Biblioteka </a:t>
            </a:r>
            <a:r>
              <a:rPr lang="pl-PL" dirty="0" smtClean="0">
                <a:solidFill>
                  <a:schemeClr val="bg1"/>
                </a:solidFill>
              </a:rPr>
              <a:t>Publiczna</a:t>
            </a: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Gminny </a:t>
            </a:r>
            <a:r>
              <a:rPr lang="pl-PL" dirty="0">
                <a:solidFill>
                  <a:schemeClr val="bg1"/>
                </a:solidFill>
              </a:rPr>
              <a:t>Ośrodek Pomocy </a:t>
            </a:r>
            <a:r>
              <a:rPr lang="pl-PL" dirty="0" smtClean="0">
                <a:solidFill>
                  <a:schemeClr val="bg1"/>
                </a:solidFill>
              </a:rPr>
              <a:t>Społecznej</a:t>
            </a: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Publiczny Zakład Opieki Zdrowotnej w Jedlni-Letnisko i Groszowicach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256928"/>
            <a:ext cx="3240360" cy="24302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1273594"/>
            <a:ext cx="3218137" cy="24136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501008"/>
            <a:ext cx="3096344" cy="23222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257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3360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Sołectwa i sołtysi</a:t>
            </a:r>
            <a:endParaRPr lang="pl-PL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Sołectwo- </a:t>
            </a:r>
            <a:r>
              <a:rPr lang="pl-PL" sz="2200" dirty="0">
                <a:solidFill>
                  <a:schemeClr val="bg1"/>
                </a:solidFill>
              </a:rPr>
              <a:t>jednostka pomocnicza gminy we współczesnej Polsce, charakterystyczna dla obszarów </a:t>
            </a:r>
            <a:r>
              <a:rPr lang="pl-PL" sz="2200" dirty="0" smtClean="0">
                <a:solidFill>
                  <a:schemeClr val="bg1"/>
                </a:solidFill>
              </a:rPr>
              <a:t>wiejskich. </a:t>
            </a:r>
            <a:r>
              <a:rPr lang="pl-PL" sz="2200" dirty="0">
                <a:solidFill>
                  <a:schemeClr val="bg1"/>
                </a:solidFill>
              </a:rPr>
              <a:t>Obszar, zakres działania </a:t>
            </a:r>
            <a:r>
              <a:rPr lang="pl-PL" sz="2200" dirty="0" smtClean="0">
                <a:solidFill>
                  <a:schemeClr val="bg1"/>
                </a:solidFill>
              </a:rPr>
              <a:t>sołectwa</a:t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>
                <a:solidFill>
                  <a:schemeClr val="bg1"/>
                </a:solidFill>
              </a:rPr>
              <a:t>i jego organów określa rada gminy w statucie sołectwa</a:t>
            </a:r>
            <a:r>
              <a:rPr lang="pl-PL" sz="2200" dirty="0" smtClean="0">
                <a:solidFill>
                  <a:schemeClr val="bg1"/>
                </a:solidFill>
              </a:rPr>
              <a:t>.</a:t>
            </a:r>
            <a:r>
              <a:rPr lang="pl-PL" sz="2200" dirty="0">
                <a:solidFill>
                  <a:schemeClr val="bg1"/>
                </a:solidFill>
              </a:rPr>
              <a:t> </a:t>
            </a:r>
            <a:r>
              <a:rPr lang="pl-PL" sz="2200" dirty="0" smtClean="0">
                <a:solidFill>
                  <a:schemeClr val="bg1"/>
                </a:solidFill>
              </a:rPr>
              <a:t>W naszej gminie wyróżniamy 21 sołectw.</a:t>
            </a:r>
          </a:p>
          <a:p>
            <a:r>
              <a:rPr lang="pl-PL" sz="2200" dirty="0" smtClean="0">
                <a:solidFill>
                  <a:schemeClr val="bg1"/>
                </a:solidFill>
              </a:rPr>
              <a:t>Sołtys- </a:t>
            </a:r>
            <a:r>
              <a:rPr lang="pl-PL" sz="2200" dirty="0">
                <a:solidFill>
                  <a:schemeClr val="bg1"/>
                </a:solidFill>
              </a:rPr>
              <a:t>przedstawiciel lokalnej społeczności, przeważnie wiejskiej. </a:t>
            </a:r>
            <a:r>
              <a:rPr lang="pl-PL" sz="2200" dirty="0" smtClean="0">
                <a:solidFill>
                  <a:schemeClr val="bg1"/>
                </a:solidFill>
              </a:rPr>
              <a:t>Od 1990 </a:t>
            </a:r>
            <a:r>
              <a:rPr lang="pl-PL" sz="2200" dirty="0">
                <a:solidFill>
                  <a:schemeClr val="bg1"/>
                </a:solidFill>
              </a:rPr>
              <a:t>roku w Polsce jest organem wykonawczym sołectwa</a:t>
            </a:r>
            <a:r>
              <a:rPr lang="pl-PL" sz="2200" dirty="0" smtClean="0">
                <a:solidFill>
                  <a:schemeClr val="bg1"/>
                </a:solidFill>
              </a:rPr>
              <a:t>. Sołtysem Myśliszewic jest pani Monika Podsiadła, a w Jedlin-Letnisko Łabentowicz.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9873"/>
            <a:ext cx="3456384" cy="24435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1279873"/>
            <a:ext cx="4344017" cy="24435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154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132" y="0"/>
            <a:ext cx="9124868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Nasza gmina się rozwija i pięknieje</a:t>
            </a:r>
            <a:endParaRPr lang="pl-PL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b="1" dirty="0">
                <a:solidFill>
                  <a:schemeClr val="bg1"/>
                </a:solidFill>
              </a:rPr>
              <a:t>Zmiana systemu oświetlenia ulicznego wzdłuż ul. Radomskiej </a:t>
            </a:r>
            <a:r>
              <a:rPr lang="pl-PL" sz="2200" b="1" dirty="0" smtClean="0">
                <a:solidFill>
                  <a:schemeClr val="bg1"/>
                </a:solidFill>
              </a:rPr>
              <a:t/>
            </a:r>
            <a:br>
              <a:rPr lang="pl-PL" sz="2200" b="1" dirty="0" smtClean="0">
                <a:solidFill>
                  <a:schemeClr val="bg1"/>
                </a:solidFill>
              </a:rPr>
            </a:br>
            <a:r>
              <a:rPr lang="pl-PL" sz="2200" b="1" dirty="0" smtClean="0">
                <a:solidFill>
                  <a:schemeClr val="bg1"/>
                </a:solidFill>
              </a:rPr>
              <a:t>w</a:t>
            </a:r>
            <a:r>
              <a:rPr lang="pl-PL" sz="2200" b="1" dirty="0">
                <a:solidFill>
                  <a:schemeClr val="bg1"/>
                </a:solidFill>
              </a:rPr>
              <a:t> m. Jedlnia-Letnisko</a:t>
            </a:r>
          </a:p>
          <a:p>
            <a:r>
              <a:rPr lang="pl-PL" sz="2200" dirty="0">
                <a:solidFill>
                  <a:schemeClr val="bg1"/>
                </a:solidFill>
              </a:rPr>
              <a:t>Inwestycja polegała na zmianie systemu oświetlenia ulicznego </a:t>
            </a:r>
            <a:r>
              <a:rPr lang="pl-PL" sz="2200" dirty="0" smtClean="0">
                <a:solidFill>
                  <a:schemeClr val="bg1"/>
                </a:solidFill>
              </a:rPr>
              <a:t>wzdłuż</a:t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>
                <a:solidFill>
                  <a:schemeClr val="bg1"/>
                </a:solidFill>
              </a:rPr>
              <a:t>ul. Radomskiej w m. Jedlnia-Letnisko. Na długości 800 </a:t>
            </a:r>
            <a:r>
              <a:rPr lang="pl-PL" sz="2200" dirty="0" smtClean="0">
                <a:solidFill>
                  <a:schemeClr val="bg1"/>
                </a:solidFill>
              </a:rPr>
              <a:t>m. </a:t>
            </a:r>
            <a:r>
              <a:rPr lang="pl-PL" sz="2200" dirty="0">
                <a:solidFill>
                  <a:schemeClr val="bg1"/>
                </a:solidFill>
              </a:rPr>
              <a:t>na ulicy Radomskiej od strony ul. Kozienickiej w kierunku centrum. Dokona została wymiana 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20 </a:t>
            </a:r>
            <a:r>
              <a:rPr lang="pl-PL" sz="2200" dirty="0">
                <a:solidFill>
                  <a:schemeClr val="bg1"/>
                </a:solidFill>
              </a:rPr>
              <a:t>sztuk opraw świetlnych starych lamp, na  energooszczędnym systemem oświetlenia neonowego. Inwestycja wykonana ze środków własnych gminy. Wartość zadania 9 766,20 zł. </a:t>
            </a:r>
          </a:p>
          <a:p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01523"/>
            <a:ext cx="3456384" cy="24065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55169"/>
            <a:ext cx="3270483" cy="24528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00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132" y="0"/>
            <a:ext cx="9124868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Nasza gmina się rozwija i pięknieje</a:t>
            </a:r>
            <a:endParaRPr lang="pl-PL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437112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b="1" dirty="0">
                <a:solidFill>
                  <a:schemeClr val="bg1"/>
                </a:solidFill>
              </a:rPr>
              <a:t>Budowa ciągu rowerowo-pieszego nad zalewem w </a:t>
            </a:r>
            <a:r>
              <a:rPr lang="pl-PL" sz="2200" b="1" dirty="0" smtClean="0">
                <a:solidFill>
                  <a:schemeClr val="bg1"/>
                </a:solidFill>
              </a:rPr>
              <a:t>Jedlni-Letnisko – etap II</a:t>
            </a:r>
            <a:endParaRPr lang="pl-PL" sz="2200" dirty="0" smtClean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Zadanie </a:t>
            </a:r>
            <a:r>
              <a:rPr lang="pl-PL" sz="2200" dirty="0">
                <a:solidFill>
                  <a:schemeClr val="bg1"/>
                </a:solidFill>
              </a:rPr>
              <a:t>obejmowało budowę ciągu pieszo-rowerowego w pasie 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ul</a:t>
            </a:r>
            <a:r>
              <a:rPr lang="pl-PL" sz="2200" dirty="0">
                <a:solidFill>
                  <a:schemeClr val="bg1"/>
                </a:solidFill>
              </a:rPr>
              <a:t>. Nadrzecznej dł.- 1 182,81 </a:t>
            </a:r>
            <a:r>
              <a:rPr lang="pl-PL" sz="2200" dirty="0" smtClean="0">
                <a:solidFill>
                  <a:schemeClr val="bg1"/>
                </a:solidFill>
              </a:rPr>
              <a:t>m. </a:t>
            </a:r>
            <a:r>
              <a:rPr lang="pl-PL" sz="2200" dirty="0">
                <a:solidFill>
                  <a:schemeClr val="bg1"/>
                </a:solidFill>
              </a:rPr>
              <a:t>Roboty towarzyszące tej inwestycji obejmowały m.in. - wykonanie placów pod ławki, tarasów widokowych, odwodnienie korpusu ulicy - drenaże. Wartość zadania 1 237 041,25 zł., w tym środki zewnętrzne 339 824 zł., środki własne 897 217,25 zł.</a:t>
            </a:r>
          </a:p>
          <a:p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360373" cy="252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 descr="C:\Users\Ola\AppData\Local\Microsoft\Windows\INetCache\IE\8SDR6TJG\512px-Circle_arrow_right_font_awesome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35" y="2185216"/>
            <a:ext cx="1176130" cy="117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61" y="1424178"/>
            <a:ext cx="3360373" cy="252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8126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132" y="0"/>
            <a:ext cx="9124868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Nasza gmina się rozwija i pięknieje</a:t>
            </a:r>
            <a:endParaRPr lang="pl-PL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437112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b="1" dirty="0">
                <a:solidFill>
                  <a:schemeClr val="bg1"/>
                </a:solidFill>
              </a:rPr>
              <a:t>Plac zabaw w Myśliszewicach</a:t>
            </a:r>
          </a:p>
          <a:p>
            <a:r>
              <a:rPr lang="pl-PL" sz="2200" dirty="0">
                <a:solidFill>
                  <a:schemeClr val="bg1"/>
                </a:solidFill>
              </a:rPr>
              <a:t>Na terenie Zespołu Szkół Ogólnokształcących w Myśliszewicach powstał plac zabaw. Zamontowano na nim nowe urządzenia, w tym zestaw rekreacyjny trzywieżowy, huśtawka "Konik" oraz huśtawka "Kasia". Inwestycja wykonana ze środków Funduszu Sołeckiego  dla Myśliszewic i Gzowic. Koszt zakupu i montażu urządzeń 39 952 zł.</a:t>
            </a:r>
          </a:p>
          <a:p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1484784"/>
            <a:ext cx="3735788" cy="28018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3602839" cy="2702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1763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132" y="0"/>
            <a:ext cx="9124868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Nasza gmina się rozwija i pięknieje</a:t>
            </a:r>
            <a:endParaRPr lang="pl-PL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b="1" dirty="0">
                <a:solidFill>
                  <a:schemeClr val="bg1"/>
                </a:solidFill>
              </a:rPr>
              <a:t>Rozszerzenie bazy turystyczno-sportowo-rekreacyjnej w </a:t>
            </a:r>
            <a:r>
              <a:rPr lang="pl-PL" sz="2200" b="1" dirty="0" smtClean="0">
                <a:solidFill>
                  <a:schemeClr val="bg1"/>
                </a:solidFill>
              </a:rPr>
              <a:t>Jedlni-Letnisko</a:t>
            </a:r>
            <a:endParaRPr lang="pl-PL" sz="2200" dirty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W</a:t>
            </a:r>
            <a:r>
              <a:rPr lang="pl-PL" sz="2200" dirty="0">
                <a:solidFill>
                  <a:schemeClr val="bg1"/>
                </a:solidFill>
              </a:rPr>
              <a:t> ramach realizacji projektu zostało zamontowane nad zalewem molo w kształcie litery T o powierzchni 183 m/2. </a:t>
            </a:r>
            <a:r>
              <a:rPr lang="pl-PL" sz="2200" dirty="0" smtClean="0">
                <a:solidFill>
                  <a:schemeClr val="bg1"/>
                </a:solidFill>
              </a:rPr>
              <a:t>Wartość </a:t>
            </a:r>
            <a:r>
              <a:rPr lang="pl-PL" sz="2200" dirty="0">
                <a:solidFill>
                  <a:schemeClr val="bg1"/>
                </a:solidFill>
              </a:rPr>
              <a:t>tego zamówienia to prawie 200 000 zł. (netto). Wzdłuż ciągu pieszo-rowerowego jako kolejny element projektu ustawiono 15 tablic, na których znalazły się informacje dotyczące historii gminy, atrakcji turystycznych, ciekawostek przyrodniczych, zabytków oraz form aktywnego wypoczynku. Zakupiono i zamontowano 12 urządzeń stanowiące wyposażenie punktów siłowni zewnętrznej nad </a:t>
            </a:r>
            <a:r>
              <a:rPr lang="pl-PL" sz="2200" dirty="0" smtClean="0">
                <a:solidFill>
                  <a:schemeClr val="bg1"/>
                </a:solidFill>
              </a:rPr>
              <a:t>zalewem.</a:t>
            </a:r>
            <a:endParaRPr lang="pl-PL" sz="2200" dirty="0">
              <a:solidFill>
                <a:schemeClr val="bg1"/>
              </a:solidFill>
            </a:endParaRPr>
          </a:p>
          <a:p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2438400" cy="1828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12776"/>
            <a:ext cx="2438400" cy="1828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342" y="1412776"/>
            <a:ext cx="2438400" cy="1828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5004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132" y="0"/>
            <a:ext cx="9124868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Nasza gmina się rozwija i pięknieje</a:t>
            </a:r>
            <a:endParaRPr lang="pl-PL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dirty="0">
                <a:solidFill>
                  <a:schemeClr val="bg1"/>
                </a:solidFill>
              </a:rPr>
              <a:t>Mieszkańcy Groszowic i sąsiednich miejscowości już wkrótce będą mogli korzystać z usług medycznych w nowym ośrodku zdrowia. W dniu 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3 </a:t>
            </a:r>
            <a:r>
              <a:rPr lang="pl-PL" sz="2200" dirty="0">
                <a:solidFill>
                  <a:schemeClr val="bg1"/>
                </a:solidFill>
              </a:rPr>
              <a:t>października obiekt, który powstał z inicjatywy wójta Piotra Leśnowolskiego, został poświęcony przez ks. biskupa Piotra Turzyńskiego.</a:t>
            </a:r>
          </a:p>
          <a:p>
            <a:r>
              <a:rPr lang="pl-PL" sz="2200" dirty="0">
                <a:solidFill>
                  <a:schemeClr val="bg1"/>
                </a:solidFill>
              </a:rPr>
              <a:t>Sobotnie uroczystości rozpoczęły się o godz. 10.00 Mszą Św. w kościele parafialnym w Groszowicach. Ksiądz proboszcz Wojciech Waniek serdecznie powitał uczestników </a:t>
            </a:r>
            <a:r>
              <a:rPr lang="pl-PL" sz="2200" dirty="0" smtClean="0">
                <a:solidFill>
                  <a:schemeClr val="bg1"/>
                </a:solidFill>
              </a:rPr>
              <a:t>nabożeństwa</a:t>
            </a:r>
            <a:r>
              <a:rPr lang="pl-PL" sz="2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384376" cy="2538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70858"/>
            <a:ext cx="4634656" cy="1958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684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1215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Wykorzystane źródła:</a:t>
            </a:r>
            <a:endParaRPr lang="pl-PL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26252" y="1196752"/>
            <a:ext cx="9144000" cy="3577952"/>
          </a:xfrm>
        </p:spPr>
        <p:txBody>
          <a:bodyPr>
            <a:no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pl-PL" sz="2200" dirty="0" smtClean="0">
                <a:solidFill>
                  <a:schemeClr val="tx1"/>
                </a:solidFill>
              </a:rPr>
              <a:t>,,Poznać przeszłość. Wiek XX”- Stanisław Roszak, Jarosław Kłaczkow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 smtClean="0">
                <a:solidFill>
                  <a:schemeClr val="tx1"/>
                </a:solidFill>
              </a:rPr>
              <a:t>,,Historia powszechna. Wiek XX”- Jakub Tyszkiewicz, Edward Czapiewski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 smtClean="0">
                <a:solidFill>
                  <a:schemeClr val="tx1"/>
                </a:solidFill>
              </a:rPr>
              <a:t>,,Historia Polski XX wieku” – Robert Jaworski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>
                <a:solidFill>
                  <a:schemeClr val="tx1"/>
                </a:solidFill>
              </a:rPr>
              <a:t>http://www.biuletyn.net/nt-bin/start.asp?podmiot=jedlnia/&amp;</a:t>
            </a:r>
            <a:r>
              <a:rPr lang="pl-PL" sz="2200" dirty="0" smtClean="0">
                <a:solidFill>
                  <a:schemeClr val="tx1"/>
                </a:solidFill>
              </a:rPr>
              <a:t>strona=14&amp;typ=podmenu&amp;typmenu=14&amp;menu=231&amp;id=231&amp;str=1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</a:rPr>
              <a:t>https://</a:t>
            </a:r>
            <a:r>
              <a:rPr lang="pl-PL" sz="2200" dirty="0" smtClean="0">
                <a:solidFill>
                  <a:schemeClr val="bg1"/>
                </a:solidFill>
              </a:rPr>
              <a:t>pl.wikipedia.org/wiki/Rada_gminy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</a:rPr>
              <a:t>https://</a:t>
            </a:r>
            <a:r>
              <a:rPr lang="pl-PL" sz="2200" dirty="0" smtClean="0">
                <a:solidFill>
                  <a:schemeClr val="bg1"/>
                </a:solidFill>
              </a:rPr>
              <a:t>pl.wikipedia.org/wiki/So%C5%82tys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</a:rPr>
              <a:t>https://</a:t>
            </a:r>
            <a:r>
              <a:rPr lang="pl-PL" sz="2200" dirty="0" smtClean="0">
                <a:solidFill>
                  <a:schemeClr val="bg1"/>
                </a:solidFill>
              </a:rPr>
              <a:t>pl.wikipedia.org/wiki/So%C5%82ectwo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</a:rPr>
              <a:t>http://</a:t>
            </a:r>
            <a:r>
              <a:rPr lang="pl-PL" sz="2200" dirty="0" smtClean="0">
                <a:solidFill>
                  <a:schemeClr val="bg1"/>
                </a:solidFill>
              </a:rPr>
              <a:t>www.jedlnia.pl/asp/pl_start.asp?typ=14&amp;sub=263&amp;menu=264&amp;strona=1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</a:rPr>
              <a:t>http://</a:t>
            </a:r>
            <a:r>
              <a:rPr lang="pl-PL" sz="2200" dirty="0" smtClean="0">
                <a:solidFill>
                  <a:schemeClr val="bg1"/>
                </a:solidFill>
              </a:rPr>
              <a:t>www.jedlnia.pl/asp/pl_start.asp?typ=13&amp;menu=4&amp;dzialy=4&amp;akcja=artykul&amp;artykul=3751</a:t>
            </a:r>
          </a:p>
          <a:p>
            <a:endParaRPr lang="pl-PL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0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153"/>
            <a:ext cx="9144000" cy="688215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971600" y="1268760"/>
            <a:ext cx="74888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Wykonała:</a:t>
            </a:r>
            <a:br>
              <a:rPr lang="pl-PL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pl-PL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614796" y="3416924"/>
            <a:ext cx="60484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Aleksandra Pyszczek</a:t>
            </a:r>
          </a:p>
          <a:p>
            <a:pPr algn="ctr"/>
            <a:r>
              <a:rPr lang="pl-PL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Kl. III gim ,,b”</a:t>
            </a:r>
          </a:p>
          <a:p>
            <a:pPr algn="ctr"/>
            <a:r>
              <a:rPr lang="pl-P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ZSO im. H. Sienkiewcza </a:t>
            </a:r>
            <a:br>
              <a:rPr lang="pl-P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 Myśliszewicach</a:t>
            </a:r>
            <a:endParaRPr lang="pl-PL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59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9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Stoczniowcy domagali się;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211155" y="4385053"/>
            <a:ext cx="9540552" cy="247268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pl-PL" dirty="0" smtClean="0">
                <a:solidFill>
                  <a:schemeClr val="bg1"/>
                </a:solidFill>
              </a:rPr>
              <a:t>Akceptacji niezależnych od PZPR wolnych związków zawodowych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l-PL" dirty="0" smtClean="0">
                <a:solidFill>
                  <a:schemeClr val="bg1"/>
                </a:solidFill>
              </a:rPr>
              <a:t>Zagwarantowania prawa do strajku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l-PL" dirty="0" smtClean="0">
                <a:solidFill>
                  <a:schemeClr val="bg1"/>
                </a:solidFill>
              </a:rPr>
              <a:t>Uwolnienia więźniów politycznych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l-PL" dirty="0" smtClean="0">
                <a:solidFill>
                  <a:schemeClr val="bg1"/>
                </a:solidFill>
              </a:rPr>
              <a:t>Poprawy warunków socjalnych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l-PL" dirty="0" smtClean="0">
                <a:solidFill>
                  <a:schemeClr val="bg1"/>
                </a:solidFill>
              </a:rPr>
              <a:t>Wprowadzenia trzyletnich, w pełni płatnych urlopów macierzyńskich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l-PL" dirty="0" smtClean="0">
                <a:solidFill>
                  <a:schemeClr val="bg1"/>
                </a:solidFill>
              </a:rPr>
              <a:t>Obniżenia wieku emerytalnego dla kobiet do 50 lat, a dla mężczyzn – do 55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1249812"/>
            <a:ext cx="4034999" cy="29016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249812"/>
            <a:ext cx="4079883" cy="28992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4990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Czyżby było lepiej?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85459" y="4365104"/>
            <a:ext cx="9314918" cy="2492896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Wobec stale powiększającego się zasięgu strajków oraz zawarcia sojuszu inteligencji z robotnikami władze postanowiły załagodzić sytuację. Do publicznej wiadomości podano informację o stanie zadłużenia kraju, poproszono również </a:t>
            </a:r>
            <a:r>
              <a:rPr lang="pl-PL" sz="2200" dirty="0" smtClean="0">
                <a:solidFill>
                  <a:schemeClr val="bg1"/>
                </a:solidFill>
              </a:rPr>
              <a:t/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o </a:t>
            </a:r>
            <a:r>
              <a:rPr lang="pl-PL" sz="2200" dirty="0" smtClean="0">
                <a:solidFill>
                  <a:schemeClr val="bg1"/>
                </a:solidFill>
              </a:rPr>
              <a:t>pomoc prymasa Wyszyńskiego, lecz nie odniosło to oczekiwanych rezultatów. Ostatecznie 31 sierpnia 1980 r. w Gdańsku zawarto tzw. </a:t>
            </a:r>
            <a:r>
              <a:rPr lang="pl-PL" sz="2200" dirty="0">
                <a:solidFill>
                  <a:schemeClr val="bg1"/>
                </a:solidFill>
              </a:rPr>
              <a:t>p</a:t>
            </a:r>
            <a:r>
              <a:rPr lang="pl-PL" sz="2200" dirty="0" smtClean="0">
                <a:solidFill>
                  <a:schemeClr val="bg1"/>
                </a:solidFill>
              </a:rPr>
              <a:t>orozumienia sierpniowe, które podpisali wicepremier Wojciech Jagielski oraz Lech Wałęsa.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54532"/>
            <a:ext cx="3384376" cy="27025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82" y="1354532"/>
            <a:ext cx="3672941" cy="27057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889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92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Nowy ruch masowy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725144"/>
            <a:ext cx="9144000" cy="1752600"/>
          </a:xfrm>
        </p:spPr>
        <p:txBody>
          <a:bodyPr>
            <a:no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17 września 1980 r. w Gdańsku, na zebraniu delegatów z całej Polski, powstał ogólnopolski Niezależny Samorządny Związek Zawodowy ,,Solidarność”. Grupował on wszystkich przeciwników systemu komunistycznego, nawet PZPR. Jego przewodniczącym został Lech Wałęsa, a wiceprzewodniczącym - Andrzej Gwiazda. 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8" y="1268760"/>
            <a:ext cx="2360422" cy="3168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40" y="2004471"/>
            <a:ext cx="5108607" cy="19756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691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3175"/>
            <a:ext cx="91440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Nie dość, że monitorowano nastroje społeczne to na dodatek…</a:t>
            </a:r>
            <a:endParaRPr lang="pl-PL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941168"/>
            <a:ext cx="9144000" cy="1752600"/>
          </a:xfrm>
        </p:spPr>
        <p:txBody>
          <a:bodyPr>
            <a:norm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W nocy 13 grudnia 1981 r. wprowadzono stan wojenny. Władzę w kraju przejęła Wojskowa Rada Ocalenia Narodowego (WRON). Wyłączono wówczas wszystkie telefony i zaczęto kontrolować pocztę. Władze od razu zawiesiły funkcjonowanie Solidarności, którą rok później formalnie rozwiązano. </a:t>
            </a:r>
            <a:endParaRPr lang="pl-PL" sz="220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2" y="1835689"/>
            <a:ext cx="2952327" cy="28440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35690"/>
            <a:ext cx="5056135" cy="28440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159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52" y="20078"/>
            <a:ext cx="9218287" cy="68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0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5000">
        <p14:gallery dir="l"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1095</Words>
  <Application>Microsoft Office PowerPoint</Application>
  <PresentationFormat>Pokaz na ekranie (4:3)</PresentationFormat>
  <Paragraphs>124</Paragraphs>
  <Slides>48</Slides>
  <Notes>0</Notes>
  <HiddenSlides>0</HiddenSlides>
  <MMClips>9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Motyw pakietu Office</vt:lpstr>
      <vt:lpstr>Prezentacja programu PowerPoint</vt:lpstr>
      <vt:lpstr>Prezentacja programu PowerPoint</vt:lpstr>
      <vt:lpstr>Napięcie w społeczeństwie to nie wszystko</vt:lpstr>
      <vt:lpstr>Nowa nadzieja</vt:lpstr>
      <vt:lpstr>Stoczniowcy domagali się;</vt:lpstr>
      <vt:lpstr>Czyżby było lepiej?</vt:lpstr>
      <vt:lpstr>Nowy ruch masowy</vt:lpstr>
      <vt:lpstr>Nie dość, że monitorowano nastroje społeczne to na dodatek…</vt:lpstr>
      <vt:lpstr>Prezentacja programu PowerPoint</vt:lpstr>
      <vt:lpstr>Prezentacja programu PowerPoint</vt:lpstr>
      <vt:lpstr>Według władz Solidarność  już nie potrzebna</vt:lpstr>
      <vt:lpstr>,,Nie daj się zwyciężać złu, a zło dobrem zwyciężaj” ~ Jan Paweł II</vt:lpstr>
      <vt:lpstr>Z Polską jednak coraz gorzej</vt:lpstr>
      <vt:lpstr>Nie ma lepszych i gorszych, wszyscy jesteśmy równi</vt:lpstr>
      <vt:lpstr>Wolni, a jednak nie do końca</vt:lpstr>
      <vt:lpstr>Prezentacja programu PowerPoint</vt:lpstr>
      <vt:lpstr>Prezentacja programu PowerPoint</vt:lpstr>
      <vt:lpstr>Prezentacja programu PowerPoint</vt:lpstr>
      <vt:lpstr>Prezentacja programu PowerPoint</vt:lpstr>
      <vt:lpstr>Dzięki rządom Tadeusza Mazowieckiego:</vt:lpstr>
      <vt:lpstr>Dzięki rządom Tadeusza Mazowieckiego:</vt:lpstr>
      <vt:lpstr>Dzięki rządom Tadeusza Mazowieckiego:</vt:lpstr>
      <vt:lpstr>Dzięki rządom Tadeusza Mazowieckiego:</vt:lpstr>
      <vt:lpstr>Dzięki rządom Tadeusza Mazowieckiego:</vt:lpstr>
      <vt:lpstr>Dzięki rządom Tadeusza Mazowieckiego:</vt:lpstr>
      <vt:lpstr>Dzięki rządom Tadeusza Mazowieckiego:</vt:lpstr>
      <vt:lpstr>Dzięki rządom Tadeusza Mazowieckiego:</vt:lpstr>
      <vt:lpstr>Jeden człowiek, a tyle zdziałał</vt:lpstr>
      <vt:lpstr>Solidarność nadal rządzi  i wprowadza zmiany</vt:lpstr>
      <vt:lpstr>Przemiany demokratyczne  w państwie doprowadziły do:</vt:lpstr>
      <vt:lpstr>Przemiany demokratyczne  w państwie doprowadziły do:</vt:lpstr>
      <vt:lpstr>Przemiany demokratyczne  w państwie doprowadziły do:</vt:lpstr>
      <vt:lpstr>Przemiany demokratyczne  w państwie doprowadziły do:</vt:lpstr>
      <vt:lpstr>Przemiany demokratyczne  w państwie doprowadziły do:</vt:lpstr>
      <vt:lpstr>Co to jest samorządność?</vt:lpstr>
      <vt:lpstr>Naszą gminą zarządzają:</vt:lpstr>
      <vt:lpstr>Wójt Gminy- Piotr Leśnowolski</vt:lpstr>
      <vt:lpstr>Rada Gminy</vt:lpstr>
      <vt:lpstr>Urząd gminy</vt:lpstr>
      <vt:lpstr>Gminne Ośrodki Organizacyjne, czyli:</vt:lpstr>
      <vt:lpstr>Sołectwa i sołtysi</vt:lpstr>
      <vt:lpstr>Nasza gmina się rozwija i pięknieje</vt:lpstr>
      <vt:lpstr>Nasza gmina się rozwija i pięknieje</vt:lpstr>
      <vt:lpstr>Nasza gmina się rozwija i pięknieje</vt:lpstr>
      <vt:lpstr>Nasza gmina się rozwija i pięknieje</vt:lpstr>
      <vt:lpstr>Nasza gmina się rozwija i pięknieje</vt:lpstr>
      <vt:lpstr>Wykorzystane źródła: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Nauczyciel</dc:creator>
  <cp:lastModifiedBy>Kowalski Ryszard</cp:lastModifiedBy>
  <cp:revision>72</cp:revision>
  <dcterms:created xsi:type="dcterms:W3CDTF">2015-10-02T07:57:33Z</dcterms:created>
  <dcterms:modified xsi:type="dcterms:W3CDTF">2015-10-09T13:04:13Z</dcterms:modified>
</cp:coreProperties>
</file>